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3"/>
  </p:notesMasterIdLst>
  <p:handoutMasterIdLst>
    <p:handoutMasterId r:id="rId14"/>
  </p:handoutMasterIdLst>
  <p:sldIdLst>
    <p:sldId id="400" r:id="rId5"/>
    <p:sldId id="403" r:id="rId6"/>
    <p:sldId id="391" r:id="rId7"/>
    <p:sldId id="261" r:id="rId8"/>
    <p:sldId id="264" r:id="rId9"/>
    <p:sldId id="265" r:id="rId10"/>
    <p:sldId id="406" r:id="rId11"/>
    <p:sldId id="42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0A"/>
    <a:srgbClr val="011030"/>
    <a:srgbClr val="0F0F0F"/>
    <a:srgbClr val="191919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62" autoAdjust="0"/>
    <p:restoredTop sz="96296" autoAdjust="0"/>
  </p:normalViewPr>
  <p:slideViewPr>
    <p:cSldViewPr snapToGrid="0">
      <p:cViewPr>
        <p:scale>
          <a:sx n="75" d="100"/>
          <a:sy n="75" d="100"/>
        </p:scale>
        <p:origin x="485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426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98C0E1-628D-4A29-932B-81EFC1D54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E1657-5A73-426A-A66E-C4F85559BE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0B55D-A28C-4981-AA30-62D8B2215F35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F12EE-0BCA-4112-A66D-A1C7DDACEE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9303C-1C5B-4166-91D0-954E1FF8A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1B084-08CE-4CE2-A230-03FB2D2096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25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E07F7-7765-40B0-95C6-6F0178FC4D78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B07EB-3CEE-4B2A-A06F-03C965D4E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9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FE780-4B97-4708-B97F-94D8ADC6D79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D7BE9-6C4F-48E9-816E-E7C44694421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15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C22AF-75C7-433B-B852-69970FBFF6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FE780-4B97-4708-B97F-94D8ADC6D79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97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 useBgFill="1">
        <p:nvSpPr>
          <p:cNvPr id="10" name="Title 1">
            <a:extLst>
              <a:ext uri="{FF2B5EF4-FFF2-40B4-BE49-F238E27FC236}">
                <a16:creationId xmlns:a16="http://schemas.microsoft.com/office/drawing/2014/main" id="{E234E1C5-BD1C-4142-BA62-2A1D902B6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3430" y="1762887"/>
            <a:ext cx="7665140" cy="2140251"/>
          </a:xfrm>
        </p:spPr>
        <p:txBody>
          <a:bodyPr tIns="365760" anchor="ctr">
            <a:normAutofit/>
          </a:bodyPr>
          <a:lstStyle>
            <a:lvl1pPr algn="ctr">
              <a:defRPr sz="5400"/>
            </a:lvl1pPr>
          </a:lstStyle>
          <a:p>
            <a:r>
              <a:rPr lang="en-US" sz="4800"/>
              <a:t>Click to edit Master title style</a:t>
            </a:r>
            <a:endParaRPr lang="en-US" sz="4800" dirty="0"/>
          </a:p>
        </p:txBody>
      </p:sp>
      <p:sp useBgFill="1">
        <p:nvSpPr>
          <p:cNvPr id="12" name="Subtitle 2" descr="Tag=AccentColor&#10;Flavor=Light&#10;Target=Text">
            <a:extLst>
              <a:ext uri="{FF2B5EF4-FFF2-40B4-BE49-F238E27FC236}">
                <a16:creationId xmlns:a16="http://schemas.microsoft.com/office/drawing/2014/main" id="{DED57426-1707-4704-8E09-2F7609051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3430" y="3903138"/>
            <a:ext cx="7665139" cy="119197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0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DB9BCB-0C27-46E1-90C0-AADF00541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9441" y="1233378"/>
            <a:ext cx="5898114" cy="1357422"/>
          </a:xfrm>
        </p:spPr>
        <p:txBody>
          <a:bodyPr anchor="b">
            <a:noAutofit/>
          </a:bodyPr>
          <a:lstStyle>
            <a:lvl1pPr algn="ctr">
              <a:def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 descr="Tag=AccentColor&#10;Flavor=Light&#10;Target=Text">
            <a:extLst>
              <a:ext uri="{FF2B5EF4-FFF2-40B4-BE49-F238E27FC236}">
                <a16:creationId xmlns:a16="http://schemas.microsoft.com/office/drawing/2014/main" id="{61821B46-FA47-4BEB-A735-3A8E1161FD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369440" y="2895601"/>
            <a:ext cx="5898115" cy="2378074"/>
          </a:xfrm>
        </p:spPr>
        <p:txBody>
          <a:bodyPr>
            <a:normAutofit/>
          </a:bodyPr>
          <a:lstStyle>
            <a:lvl1pPr marL="3690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F220894-C699-4E12-9EB4-2318F23E4A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113" y="0"/>
            <a:ext cx="458311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3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 useBgFill="1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676" y="1572884"/>
            <a:ext cx="4100417" cy="2585050"/>
          </a:xfrm>
        </p:spPr>
        <p:txBody>
          <a:bodyPr lIns="274320" anchor="ctr">
            <a:normAutofit/>
          </a:bodyPr>
          <a:lstStyle>
            <a:lvl1pPr algn="l">
              <a:def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6675" y="4157934"/>
            <a:ext cx="4100418" cy="1446364"/>
          </a:xfrm>
        </p:spPr>
        <p:txBody>
          <a:bodyPr lIns="274320" anchor="t">
            <a:normAutofit/>
          </a:bodyPr>
          <a:lstStyle>
            <a:lvl1pPr marL="342900" indent="-3060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lang="en-US" sz="1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5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2FCC-99C4-4C2B-99B4-9C5E13D5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975" y="782122"/>
            <a:ext cx="3619500" cy="2492828"/>
          </a:xfrm>
        </p:spPr>
        <p:txBody>
          <a:bodyPr anchor="b"/>
          <a:lstStyle>
            <a:lvl1pPr algn="l">
              <a:spcBef>
                <a:spcPts val="960"/>
              </a:spcBef>
              <a:spcAft>
                <a:spcPts val="6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40" y="0"/>
            <a:ext cx="3754712" cy="267544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B5F49914-A317-424F-9214-203370D767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9972" y="0"/>
            <a:ext cx="3793815" cy="267544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B68EE34D-80C0-4CEE-99D1-3C91F6626D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740" y="2675444"/>
            <a:ext cx="7543904" cy="4182556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5E34894-A499-4CC3-9F3E-BB0B1268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F37D4A7-7BA4-4331-82C1-818D1B5B05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2275" y="3592286"/>
            <a:ext cx="3619500" cy="199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7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335" y="1233378"/>
            <a:ext cx="5697102" cy="1405366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3795" y="3002281"/>
            <a:ext cx="5686437" cy="2271393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2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3FCD85-64A9-4257-8703-568A1629E1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96864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47AB1B-8039-41F6-A255-B03F33FB6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C8FC98-420D-47E9-A6BF-65337349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6EE41C-5E1E-448A-AC09-A8C32B4A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4913529"/>
            <a:ext cx="9440034" cy="6806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9CC1453-4E18-4960-B6D5-529F625B9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713343"/>
            <a:ext cx="9440034" cy="436942"/>
          </a:xfrm>
        </p:spPr>
        <p:txBody>
          <a:bodyPr/>
          <a:lstStyle>
            <a:lvl1pPr marL="3690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DDA07CD-6F66-4875-B1ED-5D11B9642B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642938"/>
            <a:ext cx="5130800" cy="3303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E1CB1643-335F-4FF9-8A42-C565276130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17733" y="642937"/>
            <a:ext cx="5130800" cy="3303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43549-5E1B-48B7-A510-624588410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B5FF67-7EEC-4AB0-8445-132F99922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17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,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0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754A53-50F5-4BFC-9D4B-69FF19B5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3AA4C-F452-4742-B62F-D92ACEB0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948" y="1233378"/>
            <a:ext cx="5441285" cy="291190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A6F582-B177-429F-8965-8FC2335DB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948" y="4495800"/>
            <a:ext cx="5441286" cy="777874"/>
          </a:xfrm>
        </p:spPr>
        <p:txBody>
          <a:bodyPr/>
          <a:lstStyle>
            <a:lvl1pPr marL="3690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08956-7306-4C30-B1DF-68E2666A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6" y="6000749"/>
            <a:ext cx="568643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FA9922-F4B7-458A-B446-58C5673A3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8600" y="642938"/>
            <a:ext cx="3700463" cy="26257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A931B751-CD27-4E96-B65A-1D983D2650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8600" y="3600901"/>
            <a:ext cx="3700463" cy="26257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0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B87676-021D-46A4-8D5E-AAB45A5F2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053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3E2461C8-280B-42BE-8793-5F1B2C4C0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3796" y="2327275"/>
            <a:ext cx="1827818" cy="21812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6D654-5693-4897-AD58-F42CEECEC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764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7D5C18-F020-4168-9A98-D4162006A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5475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9BC3A-55C2-47AD-93E5-368070939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8186" y="2043502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E249A1C0-506E-4C49-A763-DA0BF00B5A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93" y="2327275"/>
            <a:ext cx="1827818" cy="21812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C9B12B3E-6E6A-4B9F-BCDC-ABAB3007AE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1305" y="2327275"/>
            <a:ext cx="1827818" cy="21812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961CEF8D-8303-439E-BDF8-3983FAE33E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015" y="2327275"/>
            <a:ext cx="1827818" cy="21812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4BDD0E13-DDEB-44F9-8676-F704050158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05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1948158-9C97-4517-B0D3-4085249937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05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CA53CE84-6890-4263-ABB8-F39819C6A4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76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2C891989-38F5-4F8A-AD02-DBBD0666D1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5276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470811B1-7881-44B2-88EA-0D7D0EE5CB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4547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2DCE357-186A-457C-951C-49B33EE59F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547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125640C8-2610-4EE2-B7DB-43B69762CA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818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A681FDE6-437A-4435-B435-9E095137BA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3818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0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B721FF-D609-4D98-9D19-CF75AA8A5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3936BD-C868-433F-8E84-D6DD8E64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77D232C-20AD-4774-BA15-E69DF393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B721FF-D609-4D98-9D19-CF75AA8A5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40" y="1734506"/>
            <a:ext cx="3359592" cy="40999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3936BD-C868-433F-8E84-D6DD8E64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04" y="1734506"/>
            <a:ext cx="3359592" cy="40999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1623" y="1855153"/>
            <a:ext cx="318294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1623" y="2702103"/>
            <a:ext cx="318294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9579" y="1855152"/>
            <a:ext cx="3192843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9579" y="2702103"/>
            <a:ext cx="3192842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B356B5-0EDC-4245-8878-C19DA25A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04" y="1734506"/>
            <a:ext cx="3359592" cy="4099959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56C3DD2-AE94-4BA5-920E-A7EEE19296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5279" y="1855152"/>
            <a:ext cx="3192843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04BCB055-753B-4006-BF3C-73FC5A3C25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35279" y="2702103"/>
            <a:ext cx="3192842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CB0F25A-A8E7-41F3-B58E-C52AE9D6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62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21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79" r:id="rId3"/>
    <p:sldLayoutId id="2147483664" r:id="rId4"/>
    <p:sldLayoutId id="2147483660" r:id="rId5"/>
    <p:sldLayoutId id="2147483677" r:id="rId6"/>
    <p:sldLayoutId id="2147483678" r:id="rId7"/>
    <p:sldLayoutId id="2147483663" r:id="rId8"/>
    <p:sldLayoutId id="2147483676" r:id="rId9"/>
    <p:sldLayoutId id="2147483680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s/photo/156348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563487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563487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563487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728D1-6375-83D8-1290-B69F6CB3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9BF425-39F8-A29C-1C86-ADB949EEF24F}"/>
              </a:ext>
            </a:extLst>
          </p:cNvPr>
          <p:cNvSpPr txBox="1"/>
          <p:nvPr/>
        </p:nvSpPr>
        <p:spPr>
          <a:xfrm>
            <a:off x="-168587" y="542835"/>
            <a:ext cx="12191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Berlin Sans FB Demi" panose="020E0802020502020306" pitchFamily="34" charset="0"/>
              </a:rPr>
              <a:t>Detecting Exoplanets</a:t>
            </a:r>
            <a:br>
              <a:rPr lang="en-US" sz="8000" dirty="0">
                <a:latin typeface="Berlin Sans FB Demi" panose="020E0802020502020306" pitchFamily="34" charset="0"/>
              </a:rPr>
            </a:br>
            <a:r>
              <a:rPr lang="en-US" sz="8000" dirty="0">
                <a:latin typeface="Berlin Sans FB Demi" panose="020E0802020502020306" pitchFamily="34" charset="0"/>
              </a:rPr>
              <a:t>via Machine Learning</a:t>
            </a:r>
            <a:endParaRPr lang="en-US" sz="8000" dirty="0"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382D6-0042-8A56-7057-1EF6C5137388}"/>
              </a:ext>
            </a:extLst>
          </p:cNvPr>
          <p:cNvSpPr txBox="1"/>
          <p:nvPr/>
        </p:nvSpPr>
        <p:spPr>
          <a:xfrm>
            <a:off x="7639335" y="4840148"/>
            <a:ext cx="45526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 </a:t>
            </a:r>
            <a:r>
              <a:rPr lang="en-US" sz="2800" dirty="0">
                <a:latin typeface="Bahnschrift Light" panose="020B0502040204020203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By :  Keshav Arora</a:t>
            </a:r>
          </a:p>
          <a:p>
            <a:r>
              <a:rPr lang="en-US" sz="2800" dirty="0">
                <a:latin typeface="Bahnschrift Light" panose="020B0502040204020203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	Shreya </a:t>
            </a:r>
            <a:r>
              <a:rPr lang="en-US" sz="2800" dirty="0" err="1">
                <a:latin typeface="Bahnschrift Light" panose="020B0502040204020203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Pahuja</a:t>
            </a:r>
            <a:endParaRPr lang="en-US" sz="2800" dirty="0">
              <a:latin typeface="Bahnschrift Light" panose="020B0502040204020203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sz="2800" dirty="0">
                <a:latin typeface="Bahnschrift Light" panose="020B0502040204020203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	</a:t>
            </a:r>
            <a:r>
              <a:rPr lang="en-US" sz="2800" dirty="0" err="1">
                <a:latin typeface="Bahnschrift Light" panose="020B0502040204020203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Aggrimma</a:t>
            </a:r>
            <a:r>
              <a:rPr lang="en-US" sz="2800" dirty="0">
                <a:latin typeface="Bahnschrift Light" panose="020B0502040204020203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 Sharma</a:t>
            </a:r>
          </a:p>
          <a:p>
            <a:r>
              <a:rPr lang="en-US" sz="2800" dirty="0">
                <a:latin typeface="Bahnschrift Light" panose="020B0502040204020203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	Aditya </a:t>
            </a:r>
            <a:r>
              <a:rPr lang="en-US" sz="2800" dirty="0" err="1">
                <a:latin typeface="Bahnschrift Light" panose="020B0502040204020203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Shrikul</a:t>
            </a:r>
            <a:br>
              <a:rPr lang="en-US" sz="2800" dirty="0">
                <a:solidFill>
                  <a:srgbClr val="011030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endParaRPr lang="en-US" sz="2800" dirty="0">
              <a:solidFill>
                <a:srgbClr val="01103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9640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3066"/>
            <a:ext cx="6884712" cy="1405366"/>
          </a:xfrm>
        </p:spPr>
        <p:txBody>
          <a:bodyPr>
            <a:noAutofit/>
          </a:bodyPr>
          <a:lstStyle/>
          <a:p>
            <a:r>
              <a:rPr lang="en-IN" sz="6000" b="1" dirty="0">
                <a:solidFill>
                  <a:schemeClr val="tx1"/>
                </a:solidFill>
                <a:latin typeface="Berlin Sans FB Demi" panose="020E0802020502020306" pitchFamily="34" charset="0"/>
              </a:rPr>
              <a:t>Problem Statement Overview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Subtitle 2" descr="Tag=AccentColor&#10;Flavor=Light&#10;Target=Text"/>
          <p:cNvSpPr>
            <a:spLocks noGrp="1"/>
          </p:cNvSpPr>
          <p:nvPr>
            <p:ph type="subTitle" idx="1"/>
          </p:nvPr>
        </p:nvSpPr>
        <p:spPr>
          <a:xfrm>
            <a:off x="913795" y="3002280"/>
            <a:ext cx="5686437" cy="3363593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Detecting Exoplanets in stellar light flux data using machine learning models.</a:t>
            </a:r>
          </a:p>
          <a:p>
            <a:r>
              <a:rPr lang="en-IN" sz="2800" dirty="0">
                <a:solidFill>
                  <a:schemeClr val="tx1"/>
                </a:solidFill>
              </a:rPr>
              <a:t>Astronomers collecting data on star’s light intensity changes to identify exoplanets orbiting stars beyond our solar system.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ED457A1-2E40-4C44-A232-BAF8CDEB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6881E-B4C8-2326-40D7-86400F8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6360" y="1102359"/>
            <a:ext cx="6858000" cy="46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707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AD0FAE4B-37EE-4B93-881F-3DB9A2B0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742" y="797520"/>
            <a:ext cx="5022229" cy="1088341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Berlin Sans FB Demi" panose="020E0802020502020306" pitchFamily="34" charset="0"/>
              </a:rPr>
              <a:t>Data Exploration And Preprocessing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0D8BC8F5-4101-493D-9289-8D175DE9D7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-43843" y="2675444"/>
            <a:ext cx="6692089" cy="4182556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6E3B60D-8F61-4010-B5A2-75CCE000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777AD14-B633-4803-B2EF-CF2A208D1E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39280" y="2309178"/>
            <a:ext cx="5022229" cy="41830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000" dirty="0">
                <a:solidFill>
                  <a:schemeClr val="tx1"/>
                </a:solidFill>
              </a:rPr>
              <a:t>1)First Dataset was imported along with suitable libraries like </a:t>
            </a:r>
            <a:r>
              <a:rPr lang="en-IN" sz="2000" dirty="0" err="1">
                <a:solidFill>
                  <a:schemeClr val="tx1"/>
                </a:solidFill>
              </a:rPr>
              <a:t>panda,numpy</a:t>
            </a:r>
            <a:r>
              <a:rPr lang="en-IN" sz="2000" dirty="0">
                <a:solidFill>
                  <a:schemeClr val="tx1"/>
                </a:solidFill>
              </a:rPr>
              <a:t> and </a:t>
            </a:r>
            <a:r>
              <a:rPr lang="en-IN" sz="2000" dirty="0" err="1">
                <a:solidFill>
                  <a:schemeClr val="tx1"/>
                </a:solidFill>
              </a:rPr>
              <a:t>sklearn</a:t>
            </a:r>
            <a:r>
              <a:rPr lang="en-IN" sz="2000" dirty="0">
                <a:solidFill>
                  <a:schemeClr val="tx1"/>
                </a:solidFill>
              </a:rPr>
              <a:t>.</a:t>
            </a:r>
          </a:p>
          <a:p>
            <a:pPr marL="36900" indent="0">
              <a:buNone/>
            </a:pPr>
            <a:r>
              <a:rPr lang="en-IN" sz="2000" dirty="0">
                <a:solidFill>
                  <a:schemeClr val="tx1"/>
                </a:solidFill>
              </a:rPr>
              <a:t>2)Processing of data was done by inserting missing “</a:t>
            </a:r>
            <a:r>
              <a:rPr lang="en-IN" sz="2000" dirty="0" err="1">
                <a:solidFill>
                  <a:schemeClr val="tx1"/>
                </a:solidFill>
              </a:rPr>
              <a:t>NaN</a:t>
            </a:r>
            <a:r>
              <a:rPr lang="en-IN" sz="2000" dirty="0">
                <a:solidFill>
                  <a:schemeClr val="tx1"/>
                </a:solidFill>
              </a:rPr>
              <a:t>” values with Mean Values and then fitted into the database.</a:t>
            </a:r>
          </a:p>
          <a:p>
            <a:pPr marL="36900" indent="0">
              <a:buNone/>
            </a:pPr>
            <a:r>
              <a:rPr lang="en-IN" sz="2000" dirty="0">
                <a:solidFill>
                  <a:schemeClr val="tx1"/>
                </a:solidFill>
              </a:rPr>
              <a:t>3)It was made sure that all </a:t>
            </a:r>
            <a:r>
              <a:rPr lang="en-IN" sz="2000" dirty="0" err="1">
                <a:solidFill>
                  <a:schemeClr val="tx1"/>
                </a:solidFill>
              </a:rPr>
              <a:t>NaN</a:t>
            </a:r>
            <a:r>
              <a:rPr lang="en-IN" sz="2000" dirty="0">
                <a:solidFill>
                  <a:schemeClr val="tx1"/>
                </a:solidFill>
              </a:rPr>
              <a:t> were implemented as False.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B346791-1682-49BA-8758-84E6A10F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BECF041-5DBD-EB70-EE88-D272A9FD7E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EA0F6E-6BA0-31E9-70F1-72E610C9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843" y="2683383"/>
            <a:ext cx="6783917" cy="4183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73F8D2-5154-1763-8C71-B2A038BE4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4003040" cy="26833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BD7F00-A330-BB77-A86D-440163E1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702" y="0"/>
            <a:ext cx="3701372" cy="26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9986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EEAB4-F0FF-E9E4-5AC1-F18B59B1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6CF12-44B4-1D84-8DAE-F0F024391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6344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Berlin Sans FB Demi" panose="020E0802020502020306" pitchFamily="34" charset="0"/>
              </a:rPr>
              <a:t>Model Building and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EC74-537D-27E3-984D-44BD04FB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27" y="1409552"/>
            <a:ext cx="10722543" cy="4620125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This code is written in Python and uses the scikit-learn library (</a:t>
            </a:r>
            <a:r>
              <a:rPr lang="en-US" sz="2800" dirty="0" err="1">
                <a:solidFill>
                  <a:schemeClr val="tx1"/>
                </a:solidFill>
              </a:rPr>
              <a:t>sklearn</a:t>
            </a:r>
            <a:r>
              <a:rPr lang="en-US" sz="2800" dirty="0">
                <a:solidFill>
                  <a:schemeClr val="tx1"/>
                </a:solidFill>
              </a:rPr>
              <a:t>) to work with a machine learning algorithm called Random Forest Classifier. Here's a simple breakdown of what each part </a:t>
            </a:r>
            <a:r>
              <a:rPr lang="en-US" sz="2800" dirty="0" err="1">
                <a:solidFill>
                  <a:schemeClr val="tx1"/>
                </a:solidFill>
              </a:rPr>
              <a:t>does:from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sklearn.ensemble</a:t>
            </a:r>
            <a:r>
              <a:rPr lang="en-US" sz="2800" dirty="0">
                <a:solidFill>
                  <a:schemeClr val="tx1"/>
                </a:solidFill>
              </a:rPr>
              <a:t> import </a:t>
            </a:r>
            <a:r>
              <a:rPr lang="en-US" sz="2800" dirty="0" err="1">
                <a:solidFill>
                  <a:schemeClr val="tx1"/>
                </a:solidFill>
              </a:rPr>
              <a:t>RandomForestClassifier</a:t>
            </a:r>
            <a:r>
              <a:rPr lang="en-US" sz="2800" dirty="0">
                <a:solidFill>
                  <a:schemeClr val="tx1"/>
                </a:solidFill>
              </a:rPr>
              <a:t>: This line imports the </a:t>
            </a:r>
            <a:r>
              <a:rPr lang="en-US" sz="2800" dirty="0" err="1">
                <a:solidFill>
                  <a:schemeClr val="tx1"/>
                </a:solidFill>
              </a:rPr>
              <a:t>RandomForestClassifier</a:t>
            </a:r>
            <a:r>
              <a:rPr lang="en-US" sz="2800" dirty="0">
                <a:solidFill>
                  <a:schemeClr val="tx1"/>
                </a:solidFill>
              </a:rPr>
              <a:t> class from the scikit-learn ensemble module. It's the machine learning algorithm we're going to </a:t>
            </a:r>
            <a:r>
              <a:rPr lang="en-US" sz="2800" dirty="0" err="1">
                <a:solidFill>
                  <a:schemeClr val="tx1"/>
                </a:solidFill>
              </a:rPr>
              <a:t>use.clf</a:t>
            </a:r>
            <a:r>
              <a:rPr lang="en-US" sz="2800" dirty="0">
                <a:solidFill>
                  <a:schemeClr val="tx1"/>
                </a:solidFill>
              </a:rPr>
              <a:t> = </a:t>
            </a:r>
            <a:r>
              <a:rPr lang="en-US" sz="2800" dirty="0" err="1">
                <a:solidFill>
                  <a:schemeClr val="tx1"/>
                </a:solidFill>
              </a:rPr>
              <a:t>RandomForestClassifier</a:t>
            </a:r>
            <a:r>
              <a:rPr lang="en-US" sz="2800" dirty="0">
                <a:solidFill>
                  <a:schemeClr val="tx1"/>
                </a:solidFill>
              </a:rPr>
              <a:t>(): Here, we initialize the classifier. </a:t>
            </a:r>
            <a:r>
              <a:rPr lang="en-US" sz="2800" dirty="0" err="1">
                <a:solidFill>
                  <a:schemeClr val="tx1"/>
                </a:solidFill>
              </a:rPr>
              <a:t>clf</a:t>
            </a:r>
            <a:r>
              <a:rPr lang="en-US" sz="2800" dirty="0">
                <a:solidFill>
                  <a:schemeClr val="tx1"/>
                </a:solidFill>
              </a:rPr>
              <a:t> is like a blank slate for our </a:t>
            </a:r>
            <a:r>
              <a:rPr lang="en-US" sz="2800" dirty="0" err="1">
                <a:solidFill>
                  <a:schemeClr val="tx1"/>
                </a:solidFill>
              </a:rPr>
              <a:t>model.clf.fit</a:t>
            </a:r>
            <a:r>
              <a:rPr lang="en-US" sz="2800" dirty="0">
                <a:solidFill>
                  <a:schemeClr val="tx1"/>
                </a:solidFill>
              </a:rPr>
              <a:t>(X, Y): This line trains the model. X represents your feature matrix (the data you use to make predictions), and Y represents your target labels (what you want to predict).</a:t>
            </a:r>
            <a:r>
              <a:rPr lang="en-US" sz="2800" dirty="0" err="1">
                <a:solidFill>
                  <a:schemeClr val="tx1"/>
                </a:solidFill>
              </a:rPr>
              <a:t>feature_importances</a:t>
            </a:r>
            <a:r>
              <a:rPr lang="en-US" sz="2800" dirty="0">
                <a:solidFill>
                  <a:schemeClr val="tx1"/>
                </a:solidFill>
              </a:rPr>
              <a:t> = </a:t>
            </a:r>
            <a:r>
              <a:rPr lang="en-US" sz="2800" dirty="0" err="1">
                <a:solidFill>
                  <a:schemeClr val="tx1"/>
                </a:solidFill>
              </a:rPr>
              <a:t>clf.feature_importances</a:t>
            </a:r>
            <a:r>
              <a:rPr lang="en-US" sz="2800" dirty="0">
                <a:solidFill>
                  <a:schemeClr val="tx1"/>
                </a:solidFill>
              </a:rPr>
              <a:t>_: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6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EEAB4-F0FF-E9E4-5AC1-F18B59B1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EC74-537D-27E3-984D-44BD04FB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770023"/>
            <a:ext cx="10899006" cy="5342019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After training, we can extract feature </a:t>
            </a:r>
            <a:r>
              <a:rPr lang="en-US" sz="2800" dirty="0" err="1">
                <a:solidFill>
                  <a:schemeClr val="tx1"/>
                </a:solidFill>
              </a:rPr>
              <a:t>importances</a:t>
            </a:r>
            <a:r>
              <a:rPr lang="en-US" sz="2800" dirty="0">
                <a:solidFill>
                  <a:schemeClr val="tx1"/>
                </a:solidFill>
              </a:rPr>
              <a:t>. This tells us how important each feature in our data is for making </a:t>
            </a:r>
            <a:r>
              <a:rPr lang="en-US" sz="2800" dirty="0" err="1">
                <a:solidFill>
                  <a:schemeClr val="tx1"/>
                </a:solidFill>
              </a:rPr>
              <a:t>predictions.feature_importance_df</a:t>
            </a:r>
            <a:r>
              <a:rPr lang="en-US" sz="2800" dirty="0">
                <a:solidFill>
                  <a:schemeClr val="tx1"/>
                </a:solidFill>
              </a:rPr>
              <a:t> = </a:t>
            </a:r>
            <a:r>
              <a:rPr lang="en-US" sz="2800" dirty="0" err="1">
                <a:solidFill>
                  <a:schemeClr val="tx1"/>
                </a:solidFill>
              </a:rPr>
              <a:t>pd.DataFrame</a:t>
            </a:r>
            <a:r>
              <a:rPr lang="en-US" sz="2800" dirty="0">
                <a:solidFill>
                  <a:schemeClr val="tx1"/>
                </a:solidFill>
              </a:rPr>
              <a:t>({'Feature': </a:t>
            </a:r>
            <a:r>
              <a:rPr lang="en-US" sz="2800" dirty="0" err="1">
                <a:solidFill>
                  <a:schemeClr val="tx1"/>
                </a:solidFill>
              </a:rPr>
              <a:t>df.columns</a:t>
            </a:r>
            <a:r>
              <a:rPr lang="en-US" sz="2800" dirty="0">
                <a:solidFill>
                  <a:schemeClr val="tx1"/>
                </a:solidFill>
              </a:rPr>
              <a:t>[1:], 'Importance': </a:t>
            </a:r>
            <a:r>
              <a:rPr lang="en-US" sz="2800" dirty="0" err="1">
                <a:solidFill>
                  <a:schemeClr val="tx1"/>
                </a:solidFill>
              </a:rPr>
              <a:t>feature_importances</a:t>
            </a:r>
            <a:r>
              <a:rPr lang="en-US" sz="2800" dirty="0">
                <a:solidFill>
                  <a:schemeClr val="tx1"/>
                </a:solidFill>
              </a:rPr>
              <a:t>}): This code creates a </a:t>
            </a:r>
            <a:r>
              <a:rPr lang="en-US" sz="2800" dirty="0" err="1">
                <a:solidFill>
                  <a:schemeClr val="tx1"/>
                </a:solidFill>
              </a:rPr>
              <a:t>DataFrame</a:t>
            </a:r>
            <a:r>
              <a:rPr lang="en-US" sz="2800" dirty="0">
                <a:solidFill>
                  <a:schemeClr val="tx1"/>
                </a:solidFill>
              </a:rPr>
              <a:t> (a table-like data structure) that pairs feature names with their </a:t>
            </a:r>
            <a:r>
              <a:rPr lang="en-US" sz="2800" dirty="0" err="1">
                <a:solidFill>
                  <a:schemeClr val="tx1"/>
                </a:solidFill>
              </a:rPr>
              <a:t>importances</a:t>
            </a:r>
            <a:r>
              <a:rPr lang="en-US" sz="2800" dirty="0">
                <a:solidFill>
                  <a:schemeClr val="tx1"/>
                </a:solidFill>
              </a:rPr>
              <a:t>. It assumes you have a </a:t>
            </a:r>
            <a:r>
              <a:rPr lang="en-US" sz="2800" dirty="0" err="1">
                <a:solidFill>
                  <a:schemeClr val="tx1"/>
                </a:solidFill>
              </a:rPr>
              <a:t>DataFrame</a:t>
            </a:r>
            <a:r>
              <a:rPr lang="en-US" sz="2800" dirty="0">
                <a:solidFill>
                  <a:schemeClr val="tx1"/>
                </a:solidFill>
              </a:rPr>
              <a:t> '</a:t>
            </a:r>
            <a:r>
              <a:rPr lang="en-US" sz="2800" dirty="0" err="1">
                <a:solidFill>
                  <a:schemeClr val="tx1"/>
                </a:solidFill>
              </a:rPr>
              <a:t>df</a:t>
            </a:r>
            <a:r>
              <a:rPr lang="en-US" sz="2800" dirty="0">
                <a:solidFill>
                  <a:schemeClr val="tx1"/>
                </a:solidFill>
              </a:rPr>
              <a:t>' with column names representing your </a:t>
            </a:r>
            <a:r>
              <a:rPr lang="en-US" sz="2800" dirty="0" err="1">
                <a:solidFill>
                  <a:schemeClr val="tx1"/>
                </a:solidFill>
              </a:rPr>
              <a:t>features.feature_importance_df</a:t>
            </a:r>
            <a:r>
              <a:rPr lang="en-US" sz="2800" dirty="0">
                <a:solidFill>
                  <a:schemeClr val="tx1"/>
                </a:solidFill>
              </a:rPr>
              <a:t> = </a:t>
            </a:r>
            <a:r>
              <a:rPr lang="en-US" sz="2800" dirty="0" err="1">
                <a:solidFill>
                  <a:schemeClr val="tx1"/>
                </a:solidFill>
              </a:rPr>
              <a:t>feature_importance_df.sort_values</a:t>
            </a:r>
            <a:r>
              <a:rPr lang="en-US" sz="2800" dirty="0">
                <a:solidFill>
                  <a:schemeClr val="tx1"/>
                </a:solidFill>
              </a:rPr>
              <a:t>(by='Importance', ascending=True): We sort this </a:t>
            </a:r>
            <a:r>
              <a:rPr lang="en-US" sz="2800" dirty="0" err="1">
                <a:solidFill>
                  <a:schemeClr val="tx1"/>
                </a:solidFill>
              </a:rPr>
              <a:t>DataFrame</a:t>
            </a:r>
            <a:r>
              <a:rPr lang="en-US" sz="2800" dirty="0">
                <a:solidFill>
                  <a:schemeClr val="tx1"/>
                </a:solidFill>
              </a:rPr>
              <a:t> by importance in ascending </a:t>
            </a:r>
            <a:r>
              <a:rPr lang="en-US" sz="2800" dirty="0" err="1">
                <a:solidFill>
                  <a:schemeClr val="tx1"/>
                </a:solidFill>
              </a:rPr>
              <a:t>order.N</a:t>
            </a:r>
            <a:r>
              <a:rPr lang="en-US" sz="2800" dirty="0">
                <a:solidFill>
                  <a:schemeClr val="tx1"/>
                </a:solidFill>
              </a:rPr>
              <a:t> = 10: You can choose how many top features you want to see by setting the value of </a:t>
            </a:r>
            <a:r>
              <a:rPr lang="en-US" sz="2800" dirty="0" err="1">
                <a:solidFill>
                  <a:schemeClr val="tx1"/>
                </a:solidFill>
              </a:rPr>
              <a:t>N.top_features</a:t>
            </a:r>
            <a:r>
              <a:rPr lang="en-US" sz="2800" dirty="0">
                <a:solidFill>
                  <a:schemeClr val="tx1"/>
                </a:solidFill>
              </a:rPr>
              <a:t> = </a:t>
            </a:r>
            <a:r>
              <a:rPr lang="en-US" sz="2800" dirty="0" err="1">
                <a:solidFill>
                  <a:schemeClr val="tx1"/>
                </a:solidFill>
              </a:rPr>
              <a:t>feature_importance_df.head</a:t>
            </a:r>
            <a:r>
              <a:rPr lang="en-US" sz="2800" dirty="0">
                <a:solidFill>
                  <a:schemeClr val="tx1"/>
                </a:solidFill>
              </a:rPr>
              <a:t>(N): This line selects the top N important features based on their importance </a:t>
            </a:r>
            <a:r>
              <a:rPr lang="en-US" sz="2800" dirty="0" err="1">
                <a:solidFill>
                  <a:schemeClr val="tx1"/>
                </a:solidFill>
              </a:rPr>
              <a:t>values.print</a:t>
            </a:r>
            <a:r>
              <a:rPr lang="en-US" sz="2800" dirty="0">
                <a:solidFill>
                  <a:schemeClr val="tx1"/>
                </a:solidFill>
              </a:rPr>
              <a:t>(</a:t>
            </a:r>
            <a:r>
              <a:rPr lang="en-US" sz="2800" dirty="0" err="1">
                <a:solidFill>
                  <a:schemeClr val="tx1"/>
                </a:solidFill>
              </a:rPr>
              <a:t>top_features</a:t>
            </a:r>
            <a:r>
              <a:rPr lang="en-US" sz="2800" dirty="0">
                <a:solidFill>
                  <a:schemeClr val="tx1"/>
                </a:solidFill>
              </a:rPr>
              <a:t>):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64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EEAB4-F0FF-E9E4-5AC1-F18B59B1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EC74-537D-27E3-984D-44BD04FB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770023"/>
            <a:ext cx="10899006" cy="5342019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It prints or shows these top N </a:t>
            </a:r>
            <a:r>
              <a:rPr lang="en-US" sz="2800" dirty="0" err="1">
                <a:solidFill>
                  <a:schemeClr val="tx1"/>
                </a:solidFill>
              </a:rPr>
              <a:t>features.zero_importance_features</a:t>
            </a:r>
            <a:r>
              <a:rPr lang="en-US" sz="2800" dirty="0">
                <a:solidFill>
                  <a:schemeClr val="tx1"/>
                </a:solidFill>
              </a:rPr>
              <a:t> = </a:t>
            </a:r>
            <a:r>
              <a:rPr lang="en-US" sz="2800" dirty="0" err="1">
                <a:solidFill>
                  <a:schemeClr val="tx1"/>
                </a:solidFill>
              </a:rPr>
              <a:t>feature_importance_df</a:t>
            </a:r>
            <a:r>
              <a:rPr lang="en-US" sz="2800" dirty="0">
                <a:solidFill>
                  <a:schemeClr val="tx1"/>
                </a:solidFill>
              </a:rPr>
              <a:t>[</a:t>
            </a:r>
            <a:r>
              <a:rPr lang="en-US" sz="2800" dirty="0" err="1">
                <a:solidFill>
                  <a:schemeClr val="tx1"/>
                </a:solidFill>
              </a:rPr>
              <a:t>feature_importance_df</a:t>
            </a:r>
            <a:r>
              <a:rPr lang="en-US" sz="2800" dirty="0">
                <a:solidFill>
                  <a:schemeClr val="tx1"/>
                </a:solidFill>
              </a:rPr>
              <a:t>['Importance'] == 0]['Feature']: This code identifies features with importance values equal to 0.df_filtered = </a:t>
            </a:r>
            <a:r>
              <a:rPr lang="en-US" sz="2800" dirty="0" err="1">
                <a:solidFill>
                  <a:schemeClr val="tx1"/>
                </a:solidFill>
              </a:rPr>
              <a:t>df.drop</a:t>
            </a:r>
            <a:r>
              <a:rPr lang="en-US" sz="2800" dirty="0">
                <a:solidFill>
                  <a:schemeClr val="tx1"/>
                </a:solidFill>
              </a:rPr>
              <a:t>(columns=</a:t>
            </a:r>
            <a:r>
              <a:rPr lang="en-US" sz="2800" dirty="0" err="1">
                <a:solidFill>
                  <a:schemeClr val="tx1"/>
                </a:solidFill>
              </a:rPr>
              <a:t>zero_importance_features</a:t>
            </a:r>
            <a:r>
              <a:rPr lang="en-US" sz="2800" dirty="0">
                <a:solidFill>
                  <a:schemeClr val="tx1"/>
                </a:solidFill>
              </a:rPr>
              <a:t>): It creates a new </a:t>
            </a:r>
            <a:r>
              <a:rPr lang="en-US" sz="2800" dirty="0" err="1">
                <a:solidFill>
                  <a:schemeClr val="tx1"/>
                </a:solidFill>
              </a:rPr>
              <a:t>DataFrame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df_filtered</a:t>
            </a:r>
            <a:r>
              <a:rPr lang="en-US" sz="2800" dirty="0">
                <a:solidFill>
                  <a:schemeClr val="tx1"/>
                </a:solidFill>
              </a:rPr>
              <a:t> by removing features with zero importance from the original '</a:t>
            </a:r>
            <a:r>
              <a:rPr lang="en-US" sz="2800" dirty="0" err="1">
                <a:solidFill>
                  <a:schemeClr val="tx1"/>
                </a:solidFill>
              </a:rPr>
              <a:t>df</a:t>
            </a:r>
            <a:r>
              <a:rPr lang="en-US" sz="2800" dirty="0">
                <a:solidFill>
                  <a:schemeClr val="tx1"/>
                </a:solidFill>
              </a:rPr>
              <a:t>'.print(</a:t>
            </a:r>
            <a:r>
              <a:rPr lang="en-US" sz="2800" dirty="0" err="1">
                <a:solidFill>
                  <a:schemeClr val="tx1"/>
                </a:solidFill>
              </a:rPr>
              <a:t>df_filtered</a:t>
            </a:r>
            <a:r>
              <a:rPr lang="en-US" sz="2800" dirty="0">
                <a:solidFill>
                  <a:schemeClr val="tx1"/>
                </a:solidFill>
              </a:rPr>
              <a:t>): Finally, it prints the updated </a:t>
            </a:r>
            <a:r>
              <a:rPr lang="en-US" sz="2800" dirty="0" err="1">
                <a:solidFill>
                  <a:schemeClr val="tx1"/>
                </a:solidFill>
              </a:rPr>
              <a:t>DataFrame</a:t>
            </a:r>
            <a:r>
              <a:rPr lang="en-US" sz="2800" dirty="0">
                <a:solidFill>
                  <a:schemeClr val="tx1"/>
                </a:solidFill>
              </a:rPr>
              <a:t>, which now contains only the relevant </a:t>
            </a:r>
            <a:r>
              <a:rPr lang="en-US" sz="2800" dirty="0" err="1">
                <a:solidFill>
                  <a:schemeClr val="tx1"/>
                </a:solidFill>
              </a:rPr>
              <a:t>features.This</a:t>
            </a:r>
            <a:r>
              <a:rPr lang="en-US" sz="2800" dirty="0">
                <a:solidFill>
                  <a:schemeClr val="tx1"/>
                </a:solidFill>
              </a:rPr>
              <a:t> code is often used in machine learning to select the most important features for improving model performance and reducing </a:t>
            </a:r>
            <a:r>
              <a:rPr lang="en-US" sz="2800" dirty="0" err="1">
                <a:solidFill>
                  <a:schemeClr val="tx1"/>
                </a:solidFill>
              </a:rPr>
              <a:t>complexity.Similarly</a:t>
            </a:r>
            <a:r>
              <a:rPr lang="en-US" sz="2800" dirty="0">
                <a:solidFill>
                  <a:schemeClr val="tx1"/>
                </a:solidFill>
              </a:rPr>
              <a:t> optimization techniques were used in </a:t>
            </a:r>
            <a:r>
              <a:rPr lang="en-US" sz="2800" dirty="0" err="1">
                <a:solidFill>
                  <a:schemeClr val="tx1"/>
                </a:solidFill>
              </a:rPr>
              <a:t>KNN,Decision</a:t>
            </a:r>
            <a:r>
              <a:rPr lang="en-US" sz="2800" dirty="0">
                <a:solidFill>
                  <a:schemeClr val="tx1"/>
                </a:solidFill>
              </a:rPr>
              <a:t> Tree Process to enhance the model.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55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451692-CF82-DD7C-AD8F-DC3CCE56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375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2A8E18-0194-32EE-2D5E-D844FAABBDBF}"/>
              </a:ext>
            </a:extLst>
          </p:cNvPr>
          <p:cNvSpPr txBox="1"/>
          <p:nvPr/>
        </p:nvSpPr>
        <p:spPr>
          <a:xfrm>
            <a:off x="406400" y="869594"/>
            <a:ext cx="9042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latin typeface="Berlin Sans FB" panose="020E0602020502020306" pitchFamily="34" charset="0"/>
              </a:rPr>
              <a:t>Validation, Testing and Result of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7E255-E064-50C9-C671-419D9DEA0D1F}"/>
              </a:ext>
            </a:extLst>
          </p:cNvPr>
          <p:cNvSpPr txBox="1"/>
          <p:nvPr/>
        </p:nvSpPr>
        <p:spPr>
          <a:xfrm>
            <a:off x="477520" y="1991420"/>
            <a:ext cx="59537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Testing Models gave different results :-</a:t>
            </a:r>
          </a:p>
          <a:p>
            <a:r>
              <a:rPr lang="en-IN" dirty="0"/>
              <a:t>1) KNN Model and Random Forest Classifier  - Accuracy of Model 99% with hyperparameters like n_neighbours:3,p:1;</a:t>
            </a:r>
          </a:p>
          <a:p>
            <a:r>
              <a:rPr lang="en-IN" dirty="0"/>
              <a:t>Weights::uniform</a:t>
            </a:r>
          </a:p>
          <a:p>
            <a:r>
              <a:rPr lang="en-IN" dirty="0"/>
              <a:t>2) SVM Model- Accuracy of 96.1689%</a:t>
            </a:r>
          </a:p>
          <a:p>
            <a:r>
              <a:rPr lang="en-IN" dirty="0"/>
              <a:t>3) Confusion Matrix- Accuracy 75%</a:t>
            </a:r>
          </a:p>
          <a:p>
            <a:r>
              <a:rPr lang="en-IN" dirty="0"/>
              <a:t>4) Decision Tree- Accuracy 97.5442% with overfitting parameters</a:t>
            </a:r>
          </a:p>
          <a:p>
            <a:r>
              <a:rPr lang="en-IN" dirty="0"/>
              <a:t>OUR PREDICITED VALUES ARE VERY CLOSE TO ORIGINAL DATA FOR FINDING EXOPLANET FROM LABEL COLUMN.</a:t>
            </a:r>
          </a:p>
        </p:txBody>
      </p:sp>
    </p:spTree>
    <p:extLst>
      <p:ext uri="{BB962C8B-B14F-4D97-AF65-F5344CB8AC3E}">
        <p14:creationId xmlns:p14="http://schemas.microsoft.com/office/powerpoint/2010/main" val="47441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D43702-FE95-9058-602C-B83DAF6C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14B052-BEB7-5A35-C958-CA48C20D6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59077"/>
            <a:ext cx="5216024" cy="1224234"/>
          </a:xfrm>
          <a:solidFill>
            <a:srgbClr val="0A0A0A"/>
          </a:solidFill>
        </p:spPr>
        <p:txBody>
          <a:bodyPr>
            <a:normAutofit/>
          </a:bodyPr>
          <a:lstStyle/>
          <a:p>
            <a:r>
              <a:rPr lang="en-US" sz="7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Thank You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E1A87DA-0007-40FF-B728-C256D94B02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610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44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nematography By-Rishabh Saggar" id="{8D4F5CC4-6ABE-3842-BDE7-74C2F1B525C0}" vid="{AA956A28-4B65-564C-888A-33582E11EF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C2E3F1-BC53-4890-9C40-8815EC5A1FD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6BC6E15-AA89-44FE-BE09-C297161C16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3051C4-2D79-448E-99B6-938DB95EAB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Cinematography By-Rishabh Saggar</Template>
  <TotalTime>30</TotalTime>
  <Words>661</Words>
  <Application>Microsoft Office PowerPoint</Application>
  <PresentationFormat>Widescreen</PresentationFormat>
  <Paragraphs>32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Apple Symbols</vt:lpstr>
      <vt:lpstr>Arial</vt:lpstr>
      <vt:lpstr>Bahnschrift Light</vt:lpstr>
      <vt:lpstr>Berlin Sans FB</vt:lpstr>
      <vt:lpstr>Berlin Sans FB Demi</vt:lpstr>
      <vt:lpstr>Calibri</vt:lpstr>
      <vt:lpstr>Calisto MT</vt:lpstr>
      <vt:lpstr>Phosphate Inline</vt:lpstr>
      <vt:lpstr>Wingdings 2</vt:lpstr>
      <vt:lpstr>SlateVTI</vt:lpstr>
      <vt:lpstr>PowerPoint Presentation</vt:lpstr>
      <vt:lpstr>Problem Statement Overview</vt:lpstr>
      <vt:lpstr>Data Exploration And Preprocessing</vt:lpstr>
      <vt:lpstr>Model Building and Optimization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Keshav Arora</dc:creator>
  <cp:lastModifiedBy>Keshav Arora</cp:lastModifiedBy>
  <cp:revision>1</cp:revision>
  <dcterms:created xsi:type="dcterms:W3CDTF">2023-09-16T16:04:50Z</dcterms:created>
  <dcterms:modified xsi:type="dcterms:W3CDTF">2023-09-16T16:35:14Z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